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1" r:id="rId5"/>
    <p:sldId id="260" r:id="rId6"/>
    <p:sldId id="265" r:id="rId7"/>
    <p:sldId id="262" r:id="rId8"/>
    <p:sldId id="264" r:id="rId9"/>
    <p:sldId id="267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6388DE-1C62-4C4D-B120-D90696707796}" v="1" dt="2026-10-20T10:31:51.614"/>
    <p1510:client id="{E10D9B6F-00E4-A8CF-FF1E-74383B2B9EFD}" v="305" dt="2026-10-19T10:54:26.9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hvonen, Mikko" userId="9afff5f9-29ea-4175-b1a2-5089fec1f9ed" providerId="ADAL" clId="{0211996D-E368-4ECB-B66C-FA9B4E27C924}"/>
    <pc:docChg chg="custSel delSld modSld sldOrd">
      <pc:chgData name="Sihvonen, Mikko" userId="9afff5f9-29ea-4175-b1a2-5089fec1f9ed" providerId="ADAL" clId="{0211996D-E368-4ECB-B66C-FA9B4E27C924}" dt="2026-10-20T10:44:57.546" v="729" actId="20577"/>
      <pc:docMkLst>
        <pc:docMk/>
      </pc:docMkLst>
      <pc:sldChg chg="addSp modSp mod">
        <pc:chgData name="Sihvonen, Mikko" userId="9afff5f9-29ea-4175-b1a2-5089fec1f9ed" providerId="ADAL" clId="{0211996D-E368-4ECB-B66C-FA9B4E27C924}" dt="2026-10-20T10:34:21.784" v="291" actId="20577"/>
        <pc:sldMkLst>
          <pc:docMk/>
          <pc:sldMk cId="0" sldId="260"/>
        </pc:sldMkLst>
        <pc:spChg chg="mod">
          <ac:chgData name="Sihvonen, Mikko" userId="9afff5f9-29ea-4175-b1a2-5089fec1f9ed" providerId="ADAL" clId="{0211996D-E368-4ECB-B66C-FA9B4E27C924}" dt="2026-10-19T12:27:51.307" v="1" actId="20577"/>
          <ac:spMkLst>
            <pc:docMk/>
            <pc:sldMk cId="0" sldId="260"/>
            <ac:spMk id="3" creationId="{00000000-0000-0000-0000-000000000000}"/>
          </ac:spMkLst>
        </pc:spChg>
        <pc:spChg chg="add mod">
          <ac:chgData name="Sihvonen, Mikko" userId="9afff5f9-29ea-4175-b1a2-5089fec1f9ed" providerId="ADAL" clId="{0211996D-E368-4ECB-B66C-FA9B4E27C924}" dt="2026-10-20T10:34:21.784" v="291" actId="20577"/>
          <ac:spMkLst>
            <pc:docMk/>
            <pc:sldMk cId="0" sldId="260"/>
            <ac:spMk id="11" creationId="{6A56E357-FD6B-326B-B708-0BC7C8754FA6}"/>
          </ac:spMkLst>
        </pc:spChg>
      </pc:sldChg>
      <pc:sldChg chg="ord">
        <pc:chgData name="Sihvonen, Mikko" userId="9afff5f9-29ea-4175-b1a2-5089fec1f9ed" providerId="ADAL" clId="{0211996D-E368-4ECB-B66C-FA9B4E27C924}" dt="2026-10-20T10:35:52.553" v="320"/>
        <pc:sldMkLst>
          <pc:docMk/>
          <pc:sldMk cId="0" sldId="261"/>
        </pc:sldMkLst>
      </pc:sldChg>
      <pc:sldChg chg="modSp mod ord">
        <pc:chgData name="Sihvonen, Mikko" userId="9afff5f9-29ea-4175-b1a2-5089fec1f9ed" providerId="ADAL" clId="{0211996D-E368-4ECB-B66C-FA9B4E27C924}" dt="2026-10-20T10:35:33.159" v="318" actId="20577"/>
        <pc:sldMkLst>
          <pc:docMk/>
          <pc:sldMk cId="0" sldId="265"/>
        </pc:sldMkLst>
        <pc:spChg chg="mod">
          <ac:chgData name="Sihvonen, Mikko" userId="9afff5f9-29ea-4175-b1a2-5089fec1f9ed" providerId="ADAL" clId="{0211996D-E368-4ECB-B66C-FA9B4E27C924}" dt="2026-10-20T10:35:33.159" v="318" actId="20577"/>
          <ac:spMkLst>
            <pc:docMk/>
            <pc:sldMk cId="0" sldId="265"/>
            <ac:spMk id="8" creationId="{00000000-0000-0000-0000-000000000000}"/>
          </ac:spMkLst>
        </pc:spChg>
      </pc:sldChg>
      <pc:sldChg chg="modSp del mod">
        <pc:chgData name="Sihvonen, Mikko" userId="9afff5f9-29ea-4175-b1a2-5089fec1f9ed" providerId="ADAL" clId="{0211996D-E368-4ECB-B66C-FA9B4E27C924}" dt="2026-10-20T10:36:50.019" v="329" actId="2696"/>
        <pc:sldMkLst>
          <pc:docMk/>
          <pc:sldMk cId="0" sldId="266"/>
        </pc:sldMkLst>
        <pc:spChg chg="mod">
          <ac:chgData name="Sihvonen, Mikko" userId="9afff5f9-29ea-4175-b1a2-5089fec1f9ed" providerId="ADAL" clId="{0211996D-E368-4ECB-B66C-FA9B4E27C924}" dt="2026-10-20T10:36:26.594" v="328" actId="20577"/>
          <ac:spMkLst>
            <pc:docMk/>
            <pc:sldMk cId="0" sldId="266"/>
            <ac:spMk id="6" creationId="{00000000-0000-0000-0000-000000000000}"/>
          </ac:spMkLst>
        </pc:spChg>
      </pc:sldChg>
      <pc:sldChg chg="modSp mod">
        <pc:chgData name="Sihvonen, Mikko" userId="9afff5f9-29ea-4175-b1a2-5089fec1f9ed" providerId="ADAL" clId="{0211996D-E368-4ECB-B66C-FA9B4E27C924}" dt="2026-10-20T10:44:57.546" v="729" actId="20577"/>
        <pc:sldMkLst>
          <pc:docMk/>
          <pc:sldMk cId="0" sldId="267"/>
        </pc:sldMkLst>
        <pc:spChg chg="mod">
          <ac:chgData name="Sihvonen, Mikko" userId="9afff5f9-29ea-4175-b1a2-5089fec1f9ed" providerId="ADAL" clId="{0211996D-E368-4ECB-B66C-FA9B4E27C924}" dt="2026-10-20T10:44:57.546" v="729" actId="20577"/>
          <ac:spMkLst>
            <pc:docMk/>
            <pc:sldMk cId="0" sldId="267"/>
            <ac:spMk id="5" creationId="{00000000-0000-0000-0000-000000000000}"/>
          </ac:spMkLst>
        </pc:spChg>
        <pc:spChg chg="mod">
          <ac:chgData name="Sihvonen, Mikko" userId="9afff5f9-29ea-4175-b1a2-5089fec1f9ed" providerId="ADAL" clId="{0211996D-E368-4ECB-B66C-FA9B4E27C924}" dt="2026-10-20T10:43:02.175" v="590" actId="1036"/>
          <ac:spMkLst>
            <pc:docMk/>
            <pc:sldMk cId="0" sldId="267"/>
            <ac:spMk id="6" creationId="{00000000-0000-0000-0000-000000000000}"/>
          </ac:spMkLst>
        </pc:spChg>
        <pc:spChg chg="mod">
          <ac:chgData name="Sihvonen, Mikko" userId="9afff5f9-29ea-4175-b1a2-5089fec1f9ed" providerId="ADAL" clId="{0211996D-E368-4ECB-B66C-FA9B4E27C924}" dt="2026-10-20T10:44:07.160" v="653" actId="20577"/>
          <ac:spMkLst>
            <pc:docMk/>
            <pc:sldMk cId="0" sldId="267"/>
            <ac:spMk id="7" creationId="{00000000-0000-0000-0000-000000000000}"/>
          </ac:spMkLst>
        </pc:spChg>
        <pc:spChg chg="mod">
          <ac:chgData name="Sihvonen, Mikko" userId="9afff5f9-29ea-4175-b1a2-5089fec1f9ed" providerId="ADAL" clId="{0211996D-E368-4ECB-B66C-FA9B4E27C924}" dt="2026-10-20T10:44:48.147" v="726" actId="20577"/>
          <ac:spMkLst>
            <pc:docMk/>
            <pc:sldMk cId="0" sldId="267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722A1-6EEE-4A18-8152-68C2B5AFA705}" type="datetimeFigureOut">
              <a:t>20.10.2026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95E7DD-1173-4EF9-AE09-48EEED10A7B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21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muuramegolf.fi/fi-fi/article/etusivu/mgs-edustuspelaajahakemus-kaudelle-2027/3134/" TargetMode="External"/><Relationship Id="rId4" Type="http://schemas.openxmlformats.org/officeDocument/2006/relationships/hyperlink" Target="https://muuramegolf.fi/fi-fi/article/etusivu/edustuspelaajien-ohjesaanto-ja-pelaajasopimus-vuodelle-2027/3117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E6B57"/>
          </a:solidFill>
          <a:ln w="12700">
            <a:solidFill>
              <a:srgbClr val="0E6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109728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MGS EDUSTUSPELAAJAT 2027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492240"/>
            <a:ext cx="12188952" cy="1371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5486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6B57"/>
                </a:solidFill>
              </a:rPr>
              <a:t>Ohjesääntö ja pelaajasopimus</a:t>
            </a:r>
            <a:endParaRPr lang="en-US" sz="2800" dirty="0"/>
          </a:p>
        </p:txBody>
      </p:sp>
      <p:pic>
        <p:nvPicPr>
          <p:cNvPr id="6" name="Picture 5" descr="#">
            <a:extLst>
              <a:ext uri="{FF2B5EF4-FFF2-40B4-BE49-F238E27FC236}">
                <a16:creationId xmlns:a16="http://schemas.microsoft.com/office/drawing/2014/main" id="{D7853EBE-B2B4-472D-6243-E2824949F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600" y="693737"/>
            <a:ext cx="4876800" cy="19145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E6B57"/>
          </a:solidFill>
          <a:ln w="12700">
            <a:solidFill>
              <a:srgbClr val="0E6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109728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Mitä edustuspelaajuus tarkoittaa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492240"/>
            <a:ext cx="12188952" cy="1371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9144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Koskee MGS:n aikuisia amatööripelaajia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40080" y="13716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Velvollisuudet, tuet ja edut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640080" y="18288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Juniorit erillisen ohjeistuksen piirissä</a:t>
            </a:r>
            <a:endParaRPr lang="en-US" sz="1900" dirty="0"/>
          </a:p>
        </p:txBody>
      </p:sp>
      <p:pic>
        <p:nvPicPr>
          <p:cNvPr id="8" name="Picture 7" descr="#">
            <a:extLst>
              <a:ext uri="{FF2B5EF4-FFF2-40B4-BE49-F238E27FC236}">
                <a16:creationId xmlns:a16="http://schemas.microsoft.com/office/drawing/2014/main" id="{76F022A2-04BC-FE9C-0D88-041410218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743" y="757237"/>
            <a:ext cx="4876800" cy="19145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E6B57"/>
          </a:solidFill>
          <a:ln w="12700">
            <a:solidFill>
              <a:srgbClr val="0E6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109728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Hakeminen kaudelle 2027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492240"/>
            <a:ext cx="12188952" cy="1371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2057400"/>
            <a:ext cx="1097280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900" dirty="0">
                <a:solidFill>
                  <a:srgbClr val="000000"/>
                </a:solidFill>
              </a:rPr>
              <a:t>• Hakemus </a:t>
            </a:r>
            <a:r>
              <a:rPr lang="en-US" sz="1900" dirty="0" err="1">
                <a:solidFill>
                  <a:srgbClr val="000000"/>
                </a:solidFill>
              </a:rPr>
              <a:t>toimikunnalle</a:t>
            </a:r>
            <a:r>
              <a:rPr lang="en-US" sz="1900" dirty="0">
                <a:solidFill>
                  <a:srgbClr val="000000"/>
                </a:solidFill>
              </a:rPr>
              <a:t> 8.11.2026 </a:t>
            </a:r>
            <a:r>
              <a:rPr lang="en-US" sz="1900" dirty="0" err="1">
                <a:solidFill>
                  <a:srgbClr val="000000"/>
                </a:solidFill>
              </a:rPr>
              <a:t>mennessä</a:t>
            </a:r>
            <a:endParaRPr lang="en-US" sz="1900" dirty="0" err="1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sz="1900" dirty="0">
                <a:ea typeface="Calibri" panose="020F0502020204030204"/>
                <a:cs typeface="Calibri" panose="020F0502020204030204"/>
              </a:rPr>
              <a:t>• 15.11.2026 </a:t>
            </a:r>
            <a:r>
              <a:rPr lang="en-US" sz="1900" dirty="0" err="1">
                <a:ea typeface="Calibri" panose="020F0502020204030204"/>
                <a:cs typeface="Calibri" panose="020F0502020204030204"/>
              </a:rPr>
              <a:t>käsittely</a:t>
            </a:r>
            <a:r>
              <a:rPr lang="en-US" sz="1900" dirty="0">
                <a:ea typeface="Calibri" panose="020F0502020204030204"/>
                <a:cs typeface="Calibri" panose="020F0502020204030204"/>
              </a:rPr>
              <a:t> </a:t>
            </a:r>
            <a:r>
              <a:rPr lang="en-US" sz="1900" dirty="0" err="1">
                <a:ea typeface="Calibri" panose="020F0502020204030204"/>
                <a:cs typeface="Calibri" panose="020F0502020204030204"/>
              </a:rPr>
              <a:t>valmis</a:t>
            </a:r>
          </a:p>
          <a:p>
            <a:r>
              <a:rPr lang="en-US" sz="1900" dirty="0">
                <a:ea typeface="Calibri" panose="020F0502020204030204"/>
                <a:cs typeface="Calibri" panose="020F0502020204030204"/>
              </a:rPr>
              <a:t>• 25.11.2026 </a:t>
            </a:r>
            <a:r>
              <a:rPr lang="en-US" sz="1900" dirty="0" err="1">
                <a:ea typeface="Calibri" panose="020F0502020204030204"/>
                <a:cs typeface="Calibri" panose="020F0502020204030204"/>
              </a:rPr>
              <a:t>sopimus</a:t>
            </a:r>
            <a:r>
              <a:rPr lang="en-US" sz="1900" dirty="0">
                <a:ea typeface="Calibri" panose="020F0502020204030204"/>
                <a:cs typeface="Calibri" panose="020F0502020204030204"/>
              </a:rPr>
              <a:t> </a:t>
            </a:r>
            <a:r>
              <a:rPr lang="en-US" sz="1900" dirty="0" err="1">
                <a:ea typeface="Calibri" panose="020F0502020204030204"/>
                <a:cs typeface="Calibri" panose="020F0502020204030204"/>
              </a:rPr>
              <a:t>allekirjoitettava</a:t>
            </a:r>
            <a:endParaRPr lang="en-US" sz="1900">
              <a:ea typeface="Calibri" panose="020F0502020204030204"/>
              <a:cs typeface="Calibri" panose="020F0502020204030204"/>
            </a:endParaRPr>
          </a:p>
          <a:p>
            <a:endParaRPr lang="en-US" sz="1900" dirty="0">
              <a:ea typeface="Calibri" panose="020F0502020204030204"/>
              <a:cs typeface="Calibri" panose="020F0502020204030204"/>
            </a:endParaRPr>
          </a:p>
          <a:p>
            <a:endParaRPr lang="en-US" sz="1900" dirty="0">
              <a:ea typeface="Calibri" panose="020F0502020204030204"/>
              <a:cs typeface="Calibri" panose="020F0502020204030204"/>
            </a:endParaRPr>
          </a:p>
          <a:p>
            <a:endParaRPr lang="en-US" sz="1900" dirty="0">
              <a:ea typeface="Calibri" panose="020F0502020204030204"/>
              <a:cs typeface="Calibri" panose="020F0502020204030204"/>
            </a:endParaRPr>
          </a:p>
          <a:p>
            <a:endParaRPr lang="en-US" sz="19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2487386"/>
            <a:ext cx="1097280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</a:t>
            </a:r>
            <a:r>
              <a:rPr lang="en-US" sz="1900" dirty="0" err="1">
                <a:solidFill>
                  <a:srgbClr val="000000"/>
                </a:solidFill>
              </a:rPr>
              <a:t>Kilpailu</a:t>
            </a:r>
            <a:r>
              <a:rPr lang="en-US" sz="1900" dirty="0">
                <a:solidFill>
                  <a:srgbClr val="000000"/>
                </a:solidFill>
              </a:rPr>
              <a:t>- ja </a:t>
            </a:r>
            <a:r>
              <a:rPr lang="en-US" sz="1900" dirty="0" err="1">
                <a:solidFill>
                  <a:srgbClr val="000000"/>
                </a:solidFill>
              </a:rPr>
              <a:t>harjoittelusuunnitelma</a:t>
            </a:r>
            <a:endParaRPr lang="en-US" sz="1900" dirty="0" err="1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2890157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Henkilökohtaiset tavoitteet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40080" y="3292928"/>
            <a:ext cx="1097280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</a:t>
            </a:r>
            <a:r>
              <a:rPr lang="en-US" sz="1900" dirty="0" err="1">
                <a:solidFill>
                  <a:srgbClr val="000000"/>
                </a:solidFill>
              </a:rPr>
              <a:t>Sähköinen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hakulomake</a:t>
            </a:r>
            <a:endParaRPr lang="en-US" sz="1900" dirty="0" err="1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9" name="Picture 8" descr="#">
            <a:extLst>
              <a:ext uri="{FF2B5EF4-FFF2-40B4-BE49-F238E27FC236}">
                <a16:creationId xmlns:a16="http://schemas.microsoft.com/office/drawing/2014/main" id="{EFF08A47-326D-5104-C7D3-3105AF59C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1386" y="911451"/>
            <a:ext cx="4876800" cy="19145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E6B57"/>
          </a:solidFill>
          <a:ln w="12700">
            <a:solidFill>
              <a:srgbClr val="0E6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109728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Harjoittelu- ja tasoryhmät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492240"/>
            <a:ext cx="12188952" cy="1371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9144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Kilparyhmät talvella Kirrissä joka toinen viikko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40080" y="13716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Kilparyhmät kesällä Muurame Golfissa joka toinen viikko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640080" y="18288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Haastajaryhmät talvella kerran kuussa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40080" y="22860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Haastajaryhmät kesällä joka toinen viikko</a:t>
            </a:r>
            <a:endParaRPr lang="en-US" sz="1900" dirty="0"/>
          </a:p>
        </p:txBody>
      </p:sp>
      <p:pic>
        <p:nvPicPr>
          <p:cNvPr id="9" name="Picture 8" descr="#">
            <a:extLst>
              <a:ext uri="{FF2B5EF4-FFF2-40B4-BE49-F238E27FC236}">
                <a16:creationId xmlns:a16="http://schemas.microsoft.com/office/drawing/2014/main" id="{3507508D-4053-0085-94FD-EDAD485C3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529" y="757237"/>
            <a:ext cx="4876800" cy="19145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E6B57"/>
          </a:solidFill>
          <a:ln w="12700">
            <a:solidFill>
              <a:srgbClr val="0E6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109728"/>
            <a:ext cx="11239499" cy="34761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400" b="1" dirty="0" err="1">
                <a:solidFill>
                  <a:srgbClr val="FFFFFF"/>
                </a:solidFill>
              </a:rPr>
              <a:t>Kilpailukategoriat</a:t>
            </a:r>
            <a:r>
              <a:rPr lang="en-US" sz="2400" b="1" dirty="0">
                <a:solidFill>
                  <a:srgbClr val="FFFFFF"/>
                </a:solidFill>
              </a:rPr>
              <a:t> </a:t>
            </a:r>
            <a:r>
              <a:rPr lang="en-US" sz="2000" b="1" dirty="0">
                <a:solidFill>
                  <a:srgbClr val="FFFFFF"/>
                </a:solidFill>
              </a:rPr>
              <a:t>(</a:t>
            </a:r>
            <a:r>
              <a:rPr lang="en-US" sz="2000" b="1" dirty="0" err="1">
                <a:solidFill>
                  <a:srgbClr val="FFFFFF"/>
                </a:solidFill>
              </a:rPr>
              <a:t>näiltä</a:t>
            </a:r>
            <a:r>
              <a:rPr lang="en-US" sz="2000" b="1" dirty="0">
                <a:solidFill>
                  <a:srgbClr val="FFFFFF"/>
                </a:solidFill>
              </a:rPr>
              <a:t> </a:t>
            </a:r>
            <a:r>
              <a:rPr lang="en-US" sz="2000" b="1" dirty="0" err="1">
                <a:solidFill>
                  <a:srgbClr val="FFFFFF"/>
                </a:solidFill>
              </a:rPr>
              <a:t>Toureilta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voit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saada</a:t>
            </a:r>
            <a:r>
              <a:rPr lang="en-US" sz="2000" b="1" dirty="0">
                <a:solidFill>
                  <a:srgbClr val="FFFFFF"/>
                </a:solidFill>
              </a:rPr>
              <a:t> </a:t>
            </a:r>
            <a:r>
              <a:rPr lang="en-US" sz="2000" b="1" dirty="0" err="1">
                <a:solidFill>
                  <a:srgbClr val="FFFFFF"/>
                </a:solidFill>
              </a:rPr>
              <a:t>kilpailumaksuista</a:t>
            </a:r>
            <a:r>
              <a:rPr lang="en-US" sz="2000" b="1" dirty="0">
                <a:solidFill>
                  <a:srgbClr val="FFFFFF"/>
                </a:solidFill>
              </a:rPr>
              <a:t> </a:t>
            </a:r>
            <a:r>
              <a:rPr lang="en-US" sz="2000" b="1" dirty="0" err="1">
                <a:solidFill>
                  <a:srgbClr val="FFFFFF"/>
                </a:solidFill>
              </a:rPr>
              <a:t>palautusta</a:t>
            </a:r>
            <a:r>
              <a:rPr lang="en-US" sz="2000" b="1" dirty="0">
                <a:solidFill>
                  <a:srgbClr val="FFFFFF"/>
                </a:solidFill>
              </a:rPr>
              <a:t>)</a:t>
            </a:r>
            <a:endParaRPr lang="en-US" sz="2000" dirty="0">
              <a:ea typeface="Calibri"/>
              <a:cs typeface="Calibri"/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6492240"/>
            <a:ext cx="12188952" cy="1371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3291114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Finnish Tour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40080" y="3557814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Mid Tour ja Mid Tour M40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640080" y="3842657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Mid Tour Ladies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40080" y="4118429"/>
            <a:ext cx="1097280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900" dirty="0">
                <a:solidFill>
                  <a:srgbClr val="000000"/>
                </a:solidFill>
              </a:rPr>
              <a:t>• Finnish Senior Tour ja Senior Tour (</a:t>
            </a:r>
            <a:r>
              <a:rPr lang="en-US" sz="1900" dirty="0" err="1">
                <a:solidFill>
                  <a:srgbClr val="000000"/>
                </a:solidFill>
              </a:rPr>
              <a:t>ikäluokat</a:t>
            </a:r>
            <a:r>
              <a:rPr lang="en-US" sz="1900" dirty="0">
                <a:solidFill>
                  <a:srgbClr val="000000"/>
                </a:solidFill>
              </a:rPr>
              <a:t>, </a:t>
            </a:r>
            <a:r>
              <a:rPr lang="en-US" sz="1900" dirty="0" err="1">
                <a:solidFill>
                  <a:srgbClr val="000000"/>
                </a:solidFill>
              </a:rPr>
              <a:t>kansallisen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korkeimman</a:t>
            </a:r>
            <a:r>
              <a:rPr lang="en-US" sz="1900" dirty="0">
                <a:solidFill>
                  <a:srgbClr val="000000"/>
                </a:solidFill>
              </a:rPr>
              <a:t> </a:t>
            </a:r>
            <a:r>
              <a:rPr lang="en-US" sz="1900" dirty="0" err="1">
                <a:solidFill>
                  <a:srgbClr val="000000"/>
                </a:solidFill>
              </a:rPr>
              <a:t>tason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kilpailut</a:t>
            </a:r>
            <a:r>
              <a:rPr lang="en-US" sz="1900" dirty="0">
                <a:solidFill>
                  <a:srgbClr val="000000"/>
                </a:solidFill>
              </a:rPr>
              <a:t>)</a:t>
            </a:r>
            <a:endParaRPr lang="en-US" sz="1900" dirty="0">
              <a:ea typeface="Calibri"/>
              <a:cs typeface="Calibri"/>
            </a:endParaRPr>
          </a:p>
        </p:txBody>
      </p:sp>
      <p:sp>
        <p:nvSpPr>
          <p:cNvPr id="9" name="Text 7"/>
          <p:cNvSpPr/>
          <p:nvPr/>
        </p:nvSpPr>
        <p:spPr>
          <a:xfrm>
            <a:off x="640080" y="4412343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Respecta Tour</a:t>
            </a:r>
            <a:endParaRPr lang="en-US" sz="1900" dirty="0"/>
          </a:p>
        </p:txBody>
      </p:sp>
      <p:pic>
        <p:nvPicPr>
          <p:cNvPr id="10" name="Picture 9" descr="#">
            <a:extLst>
              <a:ext uri="{FF2B5EF4-FFF2-40B4-BE49-F238E27FC236}">
                <a16:creationId xmlns:a16="http://schemas.microsoft.com/office/drawing/2014/main" id="{8CDED36C-641B-86AA-00A4-3116FF080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100" y="757237"/>
            <a:ext cx="4876800" cy="19145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56E357-FD6B-326B-B708-0BC7C8754FA6}"/>
              </a:ext>
            </a:extLst>
          </p:cNvPr>
          <p:cNvSpPr txBox="1"/>
          <p:nvPr/>
        </p:nvSpPr>
        <p:spPr>
          <a:xfrm>
            <a:off x="1777524" y="5187297"/>
            <a:ext cx="48625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 err="1"/>
              <a:t>Huom</a:t>
            </a:r>
            <a:r>
              <a:rPr lang="fi-FI" sz="1400" dirty="0"/>
              <a:t>! Kilpailumaksuista voi hakea 50 % palautusta, kun olet sijoittunut parhaaseen 2/3 kilpailijoista (jos ei </a:t>
            </a:r>
            <a:r>
              <a:rPr lang="fi-FI" sz="1400" dirty="0" err="1"/>
              <a:t>cuttia</a:t>
            </a:r>
            <a:r>
              <a:rPr lang="fi-FI" sz="1400" dirty="0"/>
              <a:t>) tai jos kilpailussa on </a:t>
            </a:r>
            <a:r>
              <a:rPr lang="fi-FI" sz="1400" dirty="0" err="1"/>
              <a:t>cut</a:t>
            </a:r>
            <a:r>
              <a:rPr lang="fi-FI" sz="1400" dirty="0"/>
              <a:t> raja ja olet selvinnyt siitä läpi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E6B57"/>
          </a:solidFill>
          <a:ln w="12700">
            <a:solidFill>
              <a:srgbClr val="0E6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109728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Korvaushakemukset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492240"/>
            <a:ext cx="12188952" cy="1371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9144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Hakemus 2 viikon sisällä kilpailusta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40080" y="13716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Ilmoita kilpailu, sijoitus ja osallistujamäärä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640080" y="18288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Korvaukset maksetaan kauden päätyttyä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40080" y="22860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</a:t>
            </a:r>
            <a:r>
              <a:rPr lang="en-US" sz="1900" dirty="0" err="1">
                <a:solidFill>
                  <a:srgbClr val="000000"/>
                </a:solidFill>
              </a:rPr>
              <a:t>Talkoovelvoitteet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edellytyksenä</a:t>
            </a:r>
            <a:r>
              <a:rPr lang="en-US" sz="1900" dirty="0">
                <a:solidFill>
                  <a:srgbClr val="000000"/>
                </a:solidFill>
              </a:rPr>
              <a:t> (8h per </a:t>
            </a:r>
            <a:r>
              <a:rPr lang="en-US" sz="1900" dirty="0" err="1">
                <a:solidFill>
                  <a:srgbClr val="000000"/>
                </a:solidFill>
              </a:rPr>
              <a:t>kausi</a:t>
            </a:r>
            <a:r>
              <a:rPr lang="en-US" sz="1900" dirty="0">
                <a:solidFill>
                  <a:srgbClr val="000000"/>
                </a:solidFill>
              </a:rPr>
              <a:t>)</a:t>
            </a:r>
            <a:endParaRPr lang="en-US" sz="1900" dirty="0"/>
          </a:p>
        </p:txBody>
      </p:sp>
      <p:pic>
        <p:nvPicPr>
          <p:cNvPr id="9" name="Picture 8" descr="#">
            <a:extLst>
              <a:ext uri="{FF2B5EF4-FFF2-40B4-BE49-F238E27FC236}">
                <a16:creationId xmlns:a16="http://schemas.microsoft.com/office/drawing/2014/main" id="{CEE749F6-DA33-A547-7F09-9BFA38218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100" y="684666"/>
            <a:ext cx="4876800" cy="19145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E6B57"/>
          </a:solidFill>
          <a:ln w="12700">
            <a:solidFill>
              <a:srgbClr val="0E6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109728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Pelaajasopimuksen velvollisuudet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492240"/>
            <a:ext cx="12188952" cy="1371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9144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Urheilijamainen käytös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40080" y="13716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Golfetiketti ja säännöt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640080" y="18288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Mestaruuskilpailut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40080" y="22860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Oman kategorian kilpailu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40080" y="2743200"/>
            <a:ext cx="1097280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900" dirty="0">
                <a:solidFill>
                  <a:srgbClr val="000000"/>
                </a:solidFill>
              </a:rPr>
              <a:t>• SM-</a:t>
            </a:r>
            <a:r>
              <a:rPr lang="en-US" sz="1900" dirty="0" err="1">
                <a:solidFill>
                  <a:srgbClr val="000000"/>
                </a:solidFill>
              </a:rPr>
              <a:t>joukkuekilpailut</a:t>
            </a:r>
            <a:r>
              <a:rPr lang="en-US" sz="1900" dirty="0">
                <a:solidFill>
                  <a:srgbClr val="000000"/>
                </a:solidFill>
              </a:rPr>
              <a:t> (</a:t>
            </a:r>
            <a:r>
              <a:rPr lang="en-US" sz="1900" dirty="0" err="1">
                <a:solidFill>
                  <a:srgbClr val="000000"/>
                </a:solidFill>
              </a:rPr>
              <a:t>mikäli</a:t>
            </a:r>
            <a:r>
              <a:rPr lang="en-US" sz="1900" dirty="0">
                <a:solidFill>
                  <a:srgbClr val="000000"/>
                </a:solidFill>
              </a:rPr>
              <a:t> </a:t>
            </a:r>
            <a:r>
              <a:rPr lang="en-US" sz="1900" dirty="0" err="1">
                <a:solidFill>
                  <a:srgbClr val="000000"/>
                </a:solidFill>
              </a:rPr>
              <a:t>joukkue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saadaan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kokoo</a:t>
            </a:r>
            <a:r>
              <a:rPr lang="en-US" sz="1900" dirty="0">
                <a:solidFill>
                  <a:srgbClr val="000000"/>
                </a:solidFill>
              </a:rPr>
              <a:t>n)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40080" y="3200400"/>
            <a:ext cx="1097280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900" dirty="0">
                <a:solidFill>
                  <a:srgbClr val="000000"/>
                </a:solidFill>
              </a:rPr>
              <a:t>• </a:t>
            </a:r>
            <a:r>
              <a:rPr lang="en-US" sz="1900" dirty="0" err="1">
                <a:solidFill>
                  <a:srgbClr val="000000"/>
                </a:solidFill>
              </a:rPr>
              <a:t>Talkoovelvoite</a:t>
            </a:r>
            <a:r>
              <a:rPr lang="en-US" sz="1900" dirty="0">
                <a:solidFill>
                  <a:srgbClr val="000000"/>
                </a:solidFill>
              </a:rPr>
              <a:t> (8h per </a:t>
            </a:r>
            <a:r>
              <a:rPr lang="en-US" sz="1900" dirty="0" err="1">
                <a:solidFill>
                  <a:srgbClr val="000000"/>
                </a:solidFill>
              </a:rPr>
              <a:t>kausi</a:t>
            </a:r>
            <a:r>
              <a:rPr lang="en-US" sz="1900" dirty="0">
                <a:solidFill>
                  <a:srgbClr val="000000"/>
                </a:solidFill>
              </a:rPr>
              <a:t>)</a:t>
            </a:r>
            <a:endParaRPr lang="en-US" sz="1900" dirty="0"/>
          </a:p>
        </p:txBody>
      </p:sp>
      <p:pic>
        <p:nvPicPr>
          <p:cNvPr id="11" name="Picture 10" descr="#">
            <a:extLst>
              <a:ext uri="{FF2B5EF4-FFF2-40B4-BE49-F238E27FC236}">
                <a16:creationId xmlns:a16="http://schemas.microsoft.com/office/drawing/2014/main" id="{D15E071D-0E6D-E778-1565-24CF5CA24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320" y="758632"/>
            <a:ext cx="4876800" cy="19145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E6B57"/>
          </a:solidFill>
          <a:ln w="12700">
            <a:solidFill>
              <a:srgbClr val="0E6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109728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Kausimaksu ja edut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492240"/>
            <a:ext cx="12188952" cy="1371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759461"/>
            <a:ext cx="3595914" cy="520699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400" b="1" dirty="0" err="1">
                <a:solidFill>
                  <a:srgbClr val="0E6B57"/>
                </a:solidFill>
              </a:rPr>
              <a:t>Pelaajamaksu</a:t>
            </a:r>
            <a:r>
              <a:rPr lang="en-US" sz="2400" b="1" dirty="0">
                <a:solidFill>
                  <a:srgbClr val="0E6B57"/>
                </a:solidFill>
              </a:rPr>
              <a:t> 500 € (2027)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48640" y="1770742"/>
            <a:ext cx="5107214" cy="2743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800" dirty="0">
                <a:solidFill>
                  <a:srgbClr val="000000"/>
                </a:solidFill>
              </a:rPr>
              <a:t>• </a:t>
            </a:r>
            <a:r>
              <a:rPr lang="en-US" sz="1800" dirty="0" err="1">
                <a:solidFill>
                  <a:srgbClr val="000000"/>
                </a:solidFill>
              </a:rPr>
              <a:t>Maksetaan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kahdessa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erässä</a:t>
            </a:r>
            <a:r>
              <a:rPr lang="en-US" dirty="0">
                <a:solidFill>
                  <a:srgbClr val="000000"/>
                </a:solidFill>
              </a:rPr>
              <a:t> (25.11.26 ja 4/2027)</a:t>
            </a:r>
            <a:endParaRPr lang="en-US" sz="1800" dirty="0"/>
          </a:p>
          <a:p>
            <a:r>
              <a:rPr lang="en-US" sz="1800" dirty="0">
                <a:solidFill>
                  <a:srgbClr val="000000"/>
                </a:solidFill>
              </a:rPr>
              <a:t>• </a:t>
            </a:r>
            <a:r>
              <a:rPr lang="en-US" sz="1800" dirty="0" err="1">
                <a:solidFill>
                  <a:srgbClr val="000000"/>
                </a:solidFill>
              </a:rPr>
              <a:t>Ohjatut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harjoitukset</a:t>
            </a:r>
            <a:r>
              <a:rPr lang="en-US" dirty="0">
                <a:solidFill>
                  <a:srgbClr val="000000"/>
                </a:solidFill>
              </a:rPr>
              <a:t> (</a:t>
            </a:r>
            <a:r>
              <a:rPr lang="en-US" dirty="0" err="1">
                <a:solidFill>
                  <a:srgbClr val="000000"/>
                </a:solidFill>
              </a:rPr>
              <a:t>laskennallinen</a:t>
            </a:r>
            <a:r>
              <a:rPr lang="en-US" dirty="0">
                <a:solidFill>
                  <a:srgbClr val="000000"/>
                </a:solidFill>
              </a:rPr>
              <a:t> </a:t>
            </a:r>
            <a:r>
              <a:rPr lang="en-US" dirty="0" err="1">
                <a:solidFill>
                  <a:srgbClr val="000000"/>
                </a:solidFill>
              </a:rPr>
              <a:t>etu</a:t>
            </a:r>
            <a:r>
              <a:rPr lang="en-US" dirty="0">
                <a:solidFill>
                  <a:srgbClr val="000000"/>
                </a:solidFill>
              </a:rPr>
              <a:t> 920 €)</a:t>
            </a:r>
            <a:endParaRPr lang="en-US" sz="1800" dirty="0">
              <a:ea typeface="Calibri" panose="020F0502020204030204"/>
              <a:cs typeface="Calibri" panose="020F0502020204030204"/>
            </a:endParaRPr>
          </a:p>
          <a:p>
            <a:r>
              <a:rPr lang="en-US" sz="1800" dirty="0">
                <a:solidFill>
                  <a:srgbClr val="000000"/>
                </a:solidFill>
              </a:rPr>
              <a:t>• 60 </a:t>
            </a:r>
            <a:r>
              <a:rPr lang="en-US" sz="1800" dirty="0" err="1">
                <a:solidFill>
                  <a:srgbClr val="000000"/>
                </a:solidFill>
              </a:rPr>
              <a:t>korillista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rangepalloja</a:t>
            </a:r>
            <a:r>
              <a:rPr lang="en-US" dirty="0">
                <a:solidFill>
                  <a:srgbClr val="000000"/>
                </a:solidFill>
              </a:rPr>
              <a:t> (</a:t>
            </a:r>
            <a:r>
              <a:rPr lang="en-US" dirty="0" err="1">
                <a:solidFill>
                  <a:srgbClr val="000000"/>
                </a:solidFill>
              </a:rPr>
              <a:t>WiseAppiin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etu</a:t>
            </a:r>
            <a:r>
              <a:rPr lang="en-US" dirty="0">
                <a:solidFill>
                  <a:srgbClr val="000000"/>
                </a:solidFill>
              </a:rPr>
              <a:t> 192 €)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• Trackman 15 €/h </a:t>
            </a:r>
            <a:r>
              <a:rPr lang="en-US" sz="1800" dirty="0" err="1">
                <a:solidFill>
                  <a:srgbClr val="000000"/>
                </a:solidFill>
              </a:rPr>
              <a:t>omavastuulla</a:t>
            </a:r>
            <a:r>
              <a:rPr lang="en-US" sz="1800" dirty="0">
                <a:solidFill>
                  <a:srgbClr val="000000"/>
                </a:solidFill>
              </a:rPr>
              <a:t> (</a:t>
            </a:r>
            <a:r>
              <a:rPr lang="en-US" sz="1800" dirty="0" err="1">
                <a:solidFill>
                  <a:srgbClr val="000000"/>
                </a:solidFill>
              </a:rPr>
              <a:t>etu</a:t>
            </a:r>
            <a:r>
              <a:rPr lang="en-US" sz="1800" dirty="0">
                <a:solidFill>
                  <a:srgbClr val="000000"/>
                </a:solidFill>
              </a:rPr>
              <a:t> 15 € /</a:t>
            </a:r>
            <a:r>
              <a:rPr lang="en-US" sz="1800" dirty="0" err="1">
                <a:solidFill>
                  <a:srgbClr val="000000"/>
                </a:solidFill>
              </a:rPr>
              <a:t>tunti</a:t>
            </a:r>
            <a:r>
              <a:rPr lang="en-US" sz="1800" dirty="0">
                <a:solidFill>
                  <a:srgbClr val="000000"/>
                </a:solidFill>
              </a:rPr>
              <a:t>)</a:t>
            </a:r>
            <a:endParaRPr lang="en-US" sz="1800" dirty="0"/>
          </a:p>
          <a:p>
            <a:r>
              <a:rPr lang="en-US" sz="1800" dirty="0">
                <a:solidFill>
                  <a:srgbClr val="000000"/>
                </a:solidFill>
              </a:rPr>
              <a:t>• </a:t>
            </a:r>
            <a:r>
              <a:rPr lang="en-US" sz="1800" dirty="0" err="1">
                <a:solidFill>
                  <a:srgbClr val="000000"/>
                </a:solidFill>
              </a:rPr>
              <a:t>Seurapaidat</a:t>
            </a:r>
            <a:r>
              <a:rPr lang="en-US" dirty="0">
                <a:solidFill>
                  <a:srgbClr val="000000"/>
                </a:solidFill>
              </a:rPr>
              <a:t> (</a:t>
            </a:r>
            <a:r>
              <a:rPr lang="en-US" dirty="0" err="1">
                <a:solidFill>
                  <a:srgbClr val="000000"/>
                </a:solidFill>
              </a:rPr>
              <a:t>lyhyt</a:t>
            </a:r>
            <a:r>
              <a:rPr lang="en-US" dirty="0">
                <a:solidFill>
                  <a:srgbClr val="000000"/>
                </a:solidFill>
              </a:rPr>
              <a:t>- ja </a:t>
            </a:r>
            <a:r>
              <a:rPr lang="en-US" dirty="0" err="1">
                <a:solidFill>
                  <a:srgbClr val="000000"/>
                </a:solidFill>
              </a:rPr>
              <a:t>pitkähihainen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etu</a:t>
            </a:r>
            <a:r>
              <a:rPr lang="en-US" dirty="0">
                <a:solidFill>
                  <a:srgbClr val="000000"/>
                </a:solidFill>
              </a:rPr>
              <a:t> n. 120 €)</a:t>
            </a:r>
          </a:p>
          <a:p>
            <a:r>
              <a:rPr lang="en-US" sz="1900" dirty="0">
                <a:ea typeface="Calibri"/>
                <a:cs typeface="Calibri"/>
              </a:rPr>
              <a:t>• </a:t>
            </a:r>
            <a:r>
              <a:rPr lang="en-US" sz="1900" dirty="0" err="1">
                <a:ea typeface="Calibri"/>
                <a:cs typeface="Calibri"/>
              </a:rPr>
              <a:t>Kilpailumaksuista</a:t>
            </a:r>
            <a:r>
              <a:rPr lang="en-US" sz="1900" dirty="0">
                <a:ea typeface="Calibri"/>
                <a:cs typeface="Calibri"/>
              </a:rPr>
              <a:t> </a:t>
            </a:r>
            <a:r>
              <a:rPr lang="en-US" sz="1900" dirty="0" err="1">
                <a:ea typeface="Calibri"/>
                <a:cs typeface="Calibri"/>
              </a:rPr>
              <a:t>korvataan</a:t>
            </a:r>
            <a:r>
              <a:rPr lang="en-US" sz="1900" dirty="0">
                <a:ea typeface="Calibri"/>
                <a:cs typeface="Calibri"/>
              </a:rPr>
              <a:t> 50 % (</a:t>
            </a:r>
            <a:r>
              <a:rPr lang="en-US" sz="1900" dirty="0" err="1">
                <a:ea typeface="Calibri"/>
                <a:cs typeface="Calibri"/>
              </a:rPr>
              <a:t>korvauskatto</a:t>
            </a:r>
            <a:r>
              <a:rPr lang="en-US" sz="1900" dirty="0">
                <a:ea typeface="Calibri"/>
                <a:cs typeface="Calibri"/>
              </a:rPr>
              <a:t> 300 €)</a:t>
            </a:r>
          </a:p>
          <a:p>
            <a:r>
              <a:rPr lang="en-US" sz="1900" dirty="0">
                <a:ea typeface="Calibri"/>
                <a:cs typeface="Calibri"/>
              </a:rPr>
              <a:t>• SM-</a:t>
            </a:r>
            <a:r>
              <a:rPr lang="en-US" sz="1900" dirty="0" err="1">
                <a:ea typeface="Calibri"/>
                <a:cs typeface="Calibri"/>
              </a:rPr>
              <a:t>kisojen</a:t>
            </a:r>
            <a:r>
              <a:rPr lang="en-US" sz="1900" dirty="0">
                <a:ea typeface="Calibri"/>
                <a:cs typeface="Calibri"/>
              </a:rPr>
              <a:t> </a:t>
            </a:r>
            <a:r>
              <a:rPr lang="en-US" sz="1900" dirty="0" err="1">
                <a:ea typeface="Calibri"/>
                <a:cs typeface="Calibri"/>
              </a:rPr>
              <a:t>osallistumismaksuja</a:t>
            </a:r>
            <a:r>
              <a:rPr lang="en-US" sz="1900" dirty="0">
                <a:ea typeface="Calibri"/>
                <a:cs typeface="Calibri"/>
              </a:rPr>
              <a:t> </a:t>
            </a:r>
            <a:r>
              <a:rPr lang="en-US" sz="1900" dirty="0" err="1">
                <a:ea typeface="Calibri"/>
                <a:cs typeface="Calibri"/>
              </a:rPr>
              <a:t>tuetaan</a:t>
            </a:r>
            <a:r>
              <a:rPr lang="en-US" sz="1900" dirty="0">
                <a:ea typeface="Calibri"/>
                <a:cs typeface="Calibri"/>
              </a:rPr>
              <a:t> </a:t>
            </a:r>
          </a:p>
          <a:p>
            <a:endParaRPr lang="en-US" sz="1900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7" name="Text 5"/>
          <p:cNvSpPr/>
          <p:nvPr/>
        </p:nvSpPr>
        <p:spPr>
          <a:xfrm>
            <a:off x="6126480" y="8229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E6B57"/>
                </a:solidFill>
              </a:rPr>
              <a:t>PRO SHOP -EDUT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126480" y="763089"/>
            <a:ext cx="54864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00000"/>
                </a:solidFill>
              </a:rPr>
              <a:t>• Mailat 5 % katteella sisäänostohinnasta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000000"/>
                </a:solidFill>
              </a:rPr>
              <a:t>• Titleist-premiumpallot 49 €/tusina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000000"/>
                </a:solidFill>
              </a:rPr>
              <a:t>• Callaway-premiumpallot 45 €/tusina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000000"/>
                </a:solidFill>
              </a:rPr>
              <a:t>• Hanskat, vaatteet, päähineet ja bägit 5 % katteella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000000"/>
                </a:solidFill>
              </a:rPr>
              <a:t>• 1 vapaavalintainen pallotusina kauden päätteeksi (velvoitteet täytetty)</a:t>
            </a:r>
            <a:endParaRPr lang="en-US" sz="1700" dirty="0"/>
          </a:p>
        </p:txBody>
      </p:sp>
      <p:pic>
        <p:nvPicPr>
          <p:cNvPr id="9" name="Picture 8" descr="#">
            <a:extLst>
              <a:ext uri="{FF2B5EF4-FFF2-40B4-BE49-F238E27FC236}">
                <a16:creationId xmlns:a16="http://schemas.microsoft.com/office/drawing/2014/main" id="{C8879C0D-2EEF-596C-80E4-2DF753D2A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671" y="4349522"/>
            <a:ext cx="4876800" cy="19145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E6B57"/>
          </a:solidFill>
          <a:ln w="12700">
            <a:solidFill>
              <a:srgbClr val="0E6B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109728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Yhteenveto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492240"/>
            <a:ext cx="12188952" cy="1371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307506"/>
            <a:ext cx="10972800" cy="5251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</a:t>
            </a:r>
            <a:r>
              <a:rPr lang="en-US" sz="1900" dirty="0" err="1">
                <a:solidFill>
                  <a:srgbClr val="000000"/>
                </a:solidFill>
              </a:rPr>
              <a:t>Tavoitteellinen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harjoittelu</a:t>
            </a:r>
            <a:r>
              <a:rPr lang="en-US" sz="1900" dirty="0">
                <a:solidFill>
                  <a:srgbClr val="000000"/>
                </a:solidFill>
              </a:rPr>
              <a:t>, </a:t>
            </a:r>
            <a:r>
              <a:rPr lang="en-US" sz="1900" dirty="0" err="1">
                <a:solidFill>
                  <a:srgbClr val="000000"/>
                </a:solidFill>
              </a:rPr>
              <a:t>Kilpailu</a:t>
            </a:r>
            <a:r>
              <a:rPr lang="en-US" sz="1900">
                <a:solidFill>
                  <a:srgbClr val="000000"/>
                </a:solidFill>
              </a:rPr>
              <a:t>- ja </a:t>
            </a:r>
            <a:r>
              <a:rPr lang="en-US" sz="1900" dirty="0" err="1">
                <a:solidFill>
                  <a:srgbClr val="000000"/>
                </a:solidFill>
              </a:rPr>
              <a:t>haastajaryhmät</a:t>
            </a:r>
            <a:r>
              <a:rPr lang="en-US" sz="1900" dirty="0">
                <a:solidFill>
                  <a:srgbClr val="000000"/>
                </a:solidFill>
              </a:rPr>
              <a:t> (</a:t>
            </a:r>
            <a:r>
              <a:rPr lang="en-US" sz="1900" dirty="0" err="1">
                <a:solidFill>
                  <a:srgbClr val="000000"/>
                </a:solidFill>
              </a:rPr>
              <a:t>talvi+kesä</a:t>
            </a:r>
            <a:r>
              <a:rPr lang="en-US" sz="1900" dirty="0">
                <a:solidFill>
                  <a:srgbClr val="000000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    Head coach Harri Thil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40080" y="1944173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</a:t>
            </a:r>
            <a:r>
              <a:rPr lang="en-US" sz="1900" dirty="0" err="1">
                <a:solidFill>
                  <a:srgbClr val="000000"/>
                </a:solidFill>
              </a:rPr>
              <a:t>Merkittävät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edut</a:t>
            </a:r>
            <a:r>
              <a:rPr lang="en-US" sz="1900" dirty="0">
                <a:solidFill>
                  <a:srgbClr val="000000"/>
                </a:solidFill>
              </a:rPr>
              <a:t>: </a:t>
            </a:r>
            <a:r>
              <a:rPr lang="en-US" sz="1900" dirty="0" err="1">
                <a:solidFill>
                  <a:srgbClr val="000000"/>
                </a:solidFill>
              </a:rPr>
              <a:t>treenit</a:t>
            </a:r>
            <a:r>
              <a:rPr lang="en-US" sz="1900" dirty="0">
                <a:solidFill>
                  <a:srgbClr val="000000"/>
                </a:solidFill>
              </a:rPr>
              <a:t>, </a:t>
            </a:r>
            <a:r>
              <a:rPr lang="en-US" sz="1900" dirty="0" err="1">
                <a:solidFill>
                  <a:srgbClr val="000000"/>
                </a:solidFill>
              </a:rPr>
              <a:t>rangepallot</a:t>
            </a:r>
            <a:r>
              <a:rPr lang="en-US" sz="1900" dirty="0">
                <a:solidFill>
                  <a:srgbClr val="000000"/>
                </a:solidFill>
              </a:rPr>
              <a:t>, </a:t>
            </a:r>
            <a:r>
              <a:rPr lang="en-US" sz="1900" dirty="0" err="1">
                <a:solidFill>
                  <a:srgbClr val="000000"/>
                </a:solidFill>
              </a:rPr>
              <a:t>edustuspaidat</a:t>
            </a:r>
            <a:r>
              <a:rPr lang="en-US" sz="1900" dirty="0">
                <a:solidFill>
                  <a:srgbClr val="000000"/>
                </a:solidFill>
              </a:rPr>
              <a:t>, </a:t>
            </a:r>
            <a:r>
              <a:rPr lang="en-US" sz="1900" dirty="0" err="1">
                <a:solidFill>
                  <a:srgbClr val="000000"/>
                </a:solidFill>
              </a:rPr>
              <a:t>proshop</a:t>
            </a:r>
            <a:r>
              <a:rPr lang="en-US" sz="1900" dirty="0">
                <a:solidFill>
                  <a:srgbClr val="000000"/>
                </a:solidFill>
              </a:rPr>
              <a:t>…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640080" y="2375732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</a:t>
            </a:r>
            <a:r>
              <a:rPr lang="en-US" sz="1900" dirty="0" err="1">
                <a:solidFill>
                  <a:srgbClr val="000000"/>
                </a:solidFill>
              </a:rPr>
              <a:t>Selkeät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velvollisuudet</a:t>
            </a:r>
            <a:r>
              <a:rPr lang="en-US" sz="1900" dirty="0">
                <a:solidFill>
                  <a:srgbClr val="000000"/>
                </a:solidFill>
              </a:rPr>
              <a:t>, </a:t>
            </a:r>
            <a:r>
              <a:rPr lang="en-US" sz="1900" dirty="0" err="1">
                <a:solidFill>
                  <a:srgbClr val="000000"/>
                </a:solidFill>
              </a:rPr>
              <a:t>talkootyö</a:t>
            </a:r>
            <a:r>
              <a:rPr lang="en-US" sz="1900" dirty="0">
                <a:solidFill>
                  <a:srgbClr val="000000"/>
                </a:solidFill>
              </a:rPr>
              <a:t>, </a:t>
            </a:r>
            <a:r>
              <a:rPr lang="en-US" sz="1900" dirty="0" err="1">
                <a:solidFill>
                  <a:srgbClr val="000000"/>
                </a:solidFill>
              </a:rPr>
              <a:t>omavastuu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osuus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40080" y="2832932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</a:t>
            </a:r>
            <a:r>
              <a:rPr lang="en-US" sz="1900" dirty="0" err="1">
                <a:solidFill>
                  <a:srgbClr val="000000"/>
                </a:solidFill>
              </a:rPr>
              <a:t>Seuran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edustaminen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kilpailuissa</a:t>
            </a:r>
            <a:r>
              <a:rPr lang="en-US" sz="1900" dirty="0">
                <a:solidFill>
                  <a:srgbClr val="000000"/>
                </a:solidFill>
              </a:rPr>
              <a:t> + </a:t>
            </a:r>
            <a:r>
              <a:rPr lang="en-US" sz="1900" dirty="0" err="1">
                <a:solidFill>
                  <a:srgbClr val="000000"/>
                </a:solidFill>
              </a:rPr>
              <a:t>seuran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omat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mestaruuskisat</a:t>
            </a:r>
            <a:endParaRPr lang="en-US" sz="1900" dirty="0"/>
          </a:p>
        </p:txBody>
      </p:sp>
      <p:pic>
        <p:nvPicPr>
          <p:cNvPr id="9" name="Picture 8" descr="#">
            <a:extLst>
              <a:ext uri="{FF2B5EF4-FFF2-40B4-BE49-F238E27FC236}">
                <a16:creationId xmlns:a16="http://schemas.microsoft.com/office/drawing/2014/main" id="{4B76E219-FA56-DA27-FA31-028F8341C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743" y="684666"/>
            <a:ext cx="4876800" cy="1914525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BA2B3811-E871-4E46-B00A-DB61D5ACDB67}"/>
              </a:ext>
            </a:extLst>
          </p:cNvPr>
          <p:cNvSpPr txBox="1"/>
          <p:nvPr/>
        </p:nvSpPr>
        <p:spPr>
          <a:xfrm>
            <a:off x="640080" y="3222031"/>
            <a:ext cx="689078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</a:t>
            </a:r>
            <a:r>
              <a:rPr lang="en-US" sz="1900" dirty="0" err="1">
                <a:solidFill>
                  <a:srgbClr val="000000"/>
                </a:solidFill>
              </a:rPr>
              <a:t>Pelaajasopimus</a:t>
            </a:r>
            <a:r>
              <a:rPr lang="en-US" sz="1900" dirty="0">
                <a:solidFill>
                  <a:srgbClr val="000000"/>
                </a:solidFill>
              </a:rPr>
              <a:t> ja </a:t>
            </a:r>
            <a:r>
              <a:rPr lang="en-US" sz="1900" dirty="0" err="1">
                <a:solidFill>
                  <a:srgbClr val="000000"/>
                </a:solidFill>
              </a:rPr>
              <a:t>ohjesäännöt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näkyvissä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kokonaisuudessaan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osoitteessa</a:t>
            </a:r>
            <a:r>
              <a:rPr lang="en-US" sz="1900" dirty="0">
                <a:solidFill>
                  <a:srgbClr val="000000"/>
                </a:solidFill>
              </a:rPr>
              <a:t>:</a:t>
            </a:r>
          </a:p>
          <a:p>
            <a:r>
              <a:rPr lang="en-US" sz="1900" dirty="0">
                <a:hlinkClick r:id="rId4"/>
              </a:rPr>
              <a:t>https://muuramegolf.fi/fi-fi/article/etusivu/edustuspelaajien-ohjesaanto-ja-pelaajasopimus-vuodelle-2027/3117/</a:t>
            </a:r>
            <a:r>
              <a:rPr lang="en-US" sz="1900" dirty="0"/>
              <a:t> 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783F3C49-09FF-D646-15B9-38B120F7603E}"/>
              </a:ext>
            </a:extLst>
          </p:cNvPr>
          <p:cNvSpPr txBox="1"/>
          <p:nvPr/>
        </p:nvSpPr>
        <p:spPr>
          <a:xfrm>
            <a:off x="640080" y="4552974"/>
            <a:ext cx="609887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• </a:t>
            </a:r>
            <a:r>
              <a:rPr lang="en-US" sz="1900" dirty="0" err="1">
                <a:solidFill>
                  <a:srgbClr val="000000"/>
                </a:solidFill>
              </a:rPr>
              <a:t>Hakemuksen</a:t>
            </a:r>
            <a:r>
              <a:rPr lang="en-US" sz="1900" dirty="0">
                <a:solidFill>
                  <a:srgbClr val="000000"/>
                </a:solidFill>
              </a:rPr>
              <a:t> MGS </a:t>
            </a:r>
            <a:r>
              <a:rPr lang="en-US" sz="1900" dirty="0" err="1">
                <a:solidFill>
                  <a:srgbClr val="000000"/>
                </a:solidFill>
              </a:rPr>
              <a:t>edustuspelaajaksi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pääset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tekemään</a:t>
            </a:r>
            <a:r>
              <a:rPr lang="en-US" sz="1900" dirty="0">
                <a:solidFill>
                  <a:srgbClr val="000000"/>
                </a:solidFill>
              </a:rPr>
              <a:t> </a:t>
            </a:r>
            <a:r>
              <a:rPr lang="en-US" sz="1900" dirty="0" err="1">
                <a:solidFill>
                  <a:srgbClr val="000000"/>
                </a:solidFill>
              </a:rPr>
              <a:t>osoitteessa</a:t>
            </a:r>
            <a:r>
              <a:rPr lang="en-US" sz="1900" dirty="0">
                <a:solidFill>
                  <a:srgbClr val="000000"/>
                </a:solidFill>
              </a:rPr>
              <a:t>:</a:t>
            </a:r>
          </a:p>
          <a:p>
            <a:r>
              <a:rPr lang="en-US" sz="1900" dirty="0">
                <a:hlinkClick r:id="rId5"/>
              </a:rPr>
              <a:t>https://muuramegolf.fi/fi-fi/article/etusivu/mgs-edustuspelaajahakemus-kaudelle-2027/3134/</a:t>
            </a:r>
            <a:r>
              <a:rPr lang="en-US" sz="1900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1403</TotalTime>
  <Words>432</Words>
  <Application>Microsoft Office PowerPoint</Application>
  <PresentationFormat>Laajakuva</PresentationFormat>
  <Paragraphs>74</Paragraphs>
  <Slides>9</Slides>
  <Notes>9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Sihvonen, Mikko</dc:creator>
  <cp:lastModifiedBy>Niklas Huovila</cp:lastModifiedBy>
  <cp:revision>131</cp:revision>
  <dcterms:created xsi:type="dcterms:W3CDTF">2026-10-19T09:43:27Z</dcterms:created>
  <dcterms:modified xsi:type="dcterms:W3CDTF">2026-10-20T12:48:02Z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9bfe634-5369-40ae-a17a-0ffc3537e7cd_Enabled">
    <vt:lpwstr>true</vt:lpwstr>
  </property>
  <property fmtid="{D5CDD505-2E9C-101B-9397-08002B2CF9AE}" pid="3" name="MSIP_Label_59bfe634-5369-40ae-a17a-0ffc3537e7cd_SetDate">
    <vt:lpwstr>2026-10-19T09:43:27Z</vt:lpwstr>
  </property>
  <property fmtid="{D5CDD505-2E9C-101B-9397-08002B2CF9AE}" pid="4" name="MSIP_Label_59bfe634-5369-40ae-a17a-0ffc3537e7cd_Method">
    <vt:lpwstr>Privileged</vt:lpwstr>
  </property>
  <property fmtid="{D5CDD505-2E9C-101B-9397-08002B2CF9AE}" pid="5" name="MSIP_Label_59bfe634-5369-40ae-a17a-0ffc3537e7cd_Name">
    <vt:lpwstr>59bfe634-5369-40ae-a17a-0ffc3537e7cd</vt:lpwstr>
  </property>
  <property fmtid="{D5CDD505-2E9C-101B-9397-08002B2CF9AE}" pid="6" name="MSIP_Label_59bfe634-5369-40ae-a17a-0ffc3537e7cd_SiteId">
    <vt:lpwstr>05764a73-8c6f-4538-83cd-413f1e1b5665</vt:lpwstr>
  </property>
  <property fmtid="{D5CDD505-2E9C-101B-9397-08002B2CF9AE}" pid="7" name="MSIP_Label_59bfe634-5369-40ae-a17a-0ffc3537e7cd_ActionId">
    <vt:lpwstr>2750d4ff-23f3-4cab-b8d5-667f43f2dd60</vt:lpwstr>
  </property>
  <property fmtid="{D5CDD505-2E9C-101B-9397-08002B2CF9AE}" pid="8" name="MSIP_Label_59bfe634-5369-40ae-a17a-0ffc3537e7cd_ContentBits">
    <vt:lpwstr>0</vt:lpwstr>
  </property>
</Properties>
</file>